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2"/>
    <p:sldMasterId id="2147483662" r:id="rId3"/>
    <p:sldMasterId id="2147483666" r:id="rId4"/>
  </p:sldMasterIdLst>
  <p:notesMasterIdLst>
    <p:notesMasterId r:id="rId29"/>
  </p:notesMasterIdLst>
  <p:handoutMasterIdLst>
    <p:handoutMasterId r:id="rId30"/>
  </p:handoutMasterIdLst>
  <p:sldIdLst>
    <p:sldId id="265" r:id="rId5"/>
    <p:sldId id="266" r:id="rId6"/>
    <p:sldId id="261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89" r:id="rId20"/>
    <p:sldId id="280" r:id="rId21"/>
    <p:sldId id="281" r:id="rId22"/>
    <p:sldId id="282" r:id="rId23"/>
    <p:sldId id="283" r:id="rId24"/>
    <p:sldId id="284" r:id="rId25"/>
    <p:sldId id="286" r:id="rId26"/>
    <p:sldId id="287" r:id="rId27"/>
    <p:sldId id="290" r:id="rId28"/>
  </p:sldIdLst>
  <p:sldSz cx="9144000" cy="6858000" type="screen4x3"/>
  <p:notesSz cx="7315200" cy="9601200"/>
  <p:embeddedFontLst>
    <p:embeddedFont>
      <p:font typeface="Calibri Light" panose="020F0302020204030204" pitchFamily="34" charset="0"/>
      <p:regular r:id="rId31"/>
      <p: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FFCC00"/>
    <a:srgbClr val="F8F8F8"/>
    <a:srgbClr val="EEECE1"/>
    <a:srgbClr val="C0504D"/>
    <a:srgbClr val="D11034"/>
    <a:srgbClr val="5F6A72"/>
    <a:srgbClr val="782C2C"/>
    <a:srgbClr val="993939"/>
    <a:srgbClr val="AD23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2" autoAdjust="0"/>
    <p:restoredTop sz="84255" autoAdjust="0"/>
  </p:normalViewPr>
  <p:slideViewPr>
    <p:cSldViewPr>
      <p:cViewPr varScale="1">
        <p:scale>
          <a:sx n="80" d="100"/>
          <a:sy n="80" d="100"/>
        </p:scale>
        <p:origin x="114" y="49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.fntdata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370402" y="4034789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87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90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UCFB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71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70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1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54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hyperlink" Target="https://cylonjs.com/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developers.meethue.com/" TargetMode="External"/><Relationship Id="rId5" Type="http://schemas.openxmlformats.org/officeDocument/2006/relationships/hyperlink" Target="https://developer.nest.com/" TargetMode="Externa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 </a:t>
            </a:r>
            <a:r>
              <a:rPr lang="en-US" smtClean="0"/>
              <a:t>and APIs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March 2, 2017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Day 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858000" cy="653854"/>
          </a:xfrm>
        </p:spPr>
        <p:txBody>
          <a:bodyPr>
            <a:normAutofit/>
          </a:bodyPr>
          <a:lstStyle/>
          <a:p>
            <a:r>
              <a:rPr lang="en-US" dirty="0"/>
              <a:t>Use Case #3 – Controlling Physical Hardware</a:t>
            </a:r>
          </a:p>
        </p:txBody>
      </p:sp>
      <p:pic>
        <p:nvPicPr>
          <p:cNvPr id="6" name="Picture 4" descr="http://ecx.images-amazon.com/images/I/51c0TJpNkwL._SX450_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0"/>
          <a:stretch/>
        </p:blipFill>
        <p:spPr bwMode="auto">
          <a:xfrm>
            <a:off x="2895600" y="1020562"/>
            <a:ext cx="3806325" cy="2846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london.nodebots.io/images/catbot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8" r="8935"/>
          <a:stretch/>
        </p:blipFill>
        <p:spPr bwMode="auto">
          <a:xfrm>
            <a:off x="6520543" y="1313159"/>
            <a:ext cx="2514600" cy="2121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www.androidcentral.com/sites/androidcentral.com/files/styles/large/public/topic_images/2014/nest-stock-image-1.png?itok=UEkMM4_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71" y="996550"/>
            <a:ext cx="2901471" cy="290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304800" y="4076854"/>
            <a:ext cx="8583814" cy="26014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Nest Smart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Thermostat API: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hlinkClick r:id="rId5"/>
              </a:rPr>
              <a:t>https://developer.nest.com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hlinkClick r:id="rId5"/>
              </a:rPr>
              <a:t>/</a:t>
            </a: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Phillips Hue API: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hlinkClick r:id="rId6"/>
              </a:rPr>
              <a:t>http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hlinkClick r:id="rId6"/>
              </a:rPr>
              <a:t>://www.developers.meethue.com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hlinkClick r:id="rId6"/>
              </a:rPr>
              <a:t>/</a:t>
            </a: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NodeBots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(Ceylon) API: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hlinkClick r:id="rId7"/>
              </a:rPr>
              <a:t>https://cylonjs.com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hlinkClick r:id="rId7"/>
              </a:rPr>
              <a:t>/</a:t>
            </a: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04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086600" cy="653854"/>
          </a:xfrm>
        </p:spPr>
        <p:txBody>
          <a:bodyPr>
            <a:normAutofit/>
          </a:bodyPr>
          <a:lstStyle/>
          <a:p>
            <a:r>
              <a:rPr lang="en-US" dirty="0"/>
              <a:t>Use Case #3 – Controlling Physical Hardware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1" y="763232"/>
            <a:ext cx="8503920" cy="484130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5281" y="5669868"/>
            <a:ext cx="8503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/>
              <a:t>HueCraft</a:t>
            </a:r>
            <a:r>
              <a:rPr lang="en-US" b="1" dirty="0" smtClean="0"/>
              <a:t>: </a:t>
            </a:r>
            <a:r>
              <a:rPr lang="en-US" dirty="0" smtClean="0"/>
              <a:t>https</a:t>
            </a:r>
            <a:r>
              <a:rPr lang="en-US" dirty="0"/>
              <a:t>://www.youtube.com/watch?v=ovYORLkO5bQ</a:t>
            </a:r>
          </a:p>
        </p:txBody>
      </p:sp>
    </p:spTree>
    <p:extLst>
      <p:ext uri="{BB962C8B-B14F-4D97-AF65-F5344CB8AC3E}">
        <p14:creationId xmlns:p14="http://schemas.microsoft.com/office/powerpoint/2010/main" val="361494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Recap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8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783753"/>
            <a:ext cx="8583814" cy="120689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6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is a JSON?</a:t>
            </a:r>
            <a:endParaRPr lang="en" sz="6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83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783753"/>
            <a:ext cx="8583814" cy="120689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6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is a JSON?</a:t>
            </a:r>
            <a:endParaRPr lang="en" sz="6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64160" y="1990644"/>
            <a:ext cx="8583814" cy="41815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JSON stands for </a:t>
            </a:r>
            <a:r>
              <a:rPr lang="en-US" sz="3400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3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Object Notation and is nothing more than simple </a:t>
            </a:r>
            <a:r>
              <a:rPr lang="en-US" sz="3400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3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Objects used as a “</a:t>
            </a:r>
            <a:r>
              <a:rPr lang="en-US" sz="3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data interchange format</a:t>
            </a:r>
            <a:r>
              <a:rPr lang="en-US" sz="3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”. </a:t>
            </a:r>
            <a:endParaRPr lang="en-US" sz="3400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45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533400" y="768513"/>
            <a:ext cx="8112543" cy="510875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19727" y="5976056"/>
            <a:ext cx="91301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JSON is a lightweight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data-interchange format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used to correlate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keys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values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64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ea typeface="Roboto" panose="02000000000000000000" pitchFamily="2" charset="0"/>
              </a:rPr>
              <a:t>Getting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51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89560" y="783753"/>
            <a:ext cx="8583814" cy="120689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200" b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jQuery method do we use to retrieve data from a URL database?</a:t>
            </a:r>
            <a:endParaRPr lang="en" sz="32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37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89560" y="783753"/>
            <a:ext cx="8583814" cy="120689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2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jQuery method do we use to retrieve data from a URL database?</a:t>
            </a:r>
            <a:endParaRPr lang="en" sz="32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41960" y="2058823"/>
            <a:ext cx="8583814" cy="12068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6400" b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AJAX!!!!!</a:t>
            </a:r>
            <a:endParaRPr lang="en" sz="64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" name="Picture 2" descr="http://www.colgate.com/PDP/Ajax_v13/US/EN/locale-assets/images/heros/hero_d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2022" y="3140708"/>
            <a:ext cx="1458889" cy="342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665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89560" y="747991"/>
            <a:ext cx="8583814" cy="120689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200" b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two parameters do we pass into AJAX to retrieve data from online?</a:t>
            </a:r>
            <a:endParaRPr lang="en" sz="32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02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Recap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74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89560" y="747991"/>
            <a:ext cx="8583814" cy="120689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200" b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two parameters do we pass into AJAX to retrieve data from online?</a:t>
            </a:r>
            <a:endParaRPr lang="en" sz="32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18" y="2133600"/>
            <a:ext cx="9100511" cy="249317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304800" y="5165687"/>
            <a:ext cx="8583814" cy="10707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800" b="1" u="sng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Url</a:t>
            </a:r>
            <a:r>
              <a:rPr lang="en-US" sz="28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sz="2800" b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method: ‘get’</a:t>
            </a:r>
            <a:endParaRPr lang="en-US" sz="34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981200" y="3581400"/>
            <a:ext cx="1066800" cy="15842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419600" y="3581400"/>
            <a:ext cx="1447800" cy="15842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79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pic>
        <p:nvPicPr>
          <p:cNvPr id="10" name="Picture 2" descr="http://www.quickmeme.com/img/bf/bf3e6bb64a3957aa4d710e47afaf1ee79a2f4e6db38cbb2876d2cb6882e4498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785609"/>
            <a:ext cx="6553200" cy="542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583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096000" cy="653854"/>
          </a:xfrm>
        </p:spPr>
        <p:txBody>
          <a:bodyPr>
            <a:normAutofit/>
          </a:bodyPr>
          <a:lstStyle/>
          <a:p>
            <a:r>
              <a:rPr lang="en-US" dirty="0" smtClean="0"/>
              <a:t>Welcome to “Full-Stack” Development</a:t>
            </a:r>
            <a:endParaRPr lang="en-US" dirty="0"/>
          </a:p>
        </p:txBody>
      </p:sp>
      <p:pic>
        <p:nvPicPr>
          <p:cNvPr id="4" name="Picture 3" descr="C:\Users\ahaque89\Downloads\MEAN Deployment Strategy - Page 1 (2)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13635" r="3151" b="5248"/>
          <a:stretch/>
        </p:blipFill>
        <p:spPr bwMode="auto">
          <a:xfrm>
            <a:off x="57398" y="982468"/>
            <a:ext cx="8948716" cy="421206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 4"/>
          <p:cNvSpPr/>
          <p:nvPr/>
        </p:nvSpPr>
        <p:spPr>
          <a:xfrm>
            <a:off x="-1" y="5150480"/>
            <a:ext cx="9155741" cy="119918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3842" y="5257800"/>
            <a:ext cx="87963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Full-Stack Development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is the concept of building </a:t>
            </a:r>
            <a:r>
              <a:rPr lang="en-US" sz="2000" b="1" i="1" u="sng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every</a:t>
            </a: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aspect of the web application – from the visuals and interactions, to the data transfer and processing.</a:t>
            </a:r>
            <a:endParaRPr lang="en-US" sz="2000" b="1" u="sng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47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1329" y="852064"/>
            <a:ext cx="8583814" cy="478673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b="1" u="sng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At this point, you should…</a:t>
            </a:r>
          </a:p>
          <a:p>
            <a:pPr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b="1" u="sng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Understand what an </a:t>
            </a:r>
            <a:r>
              <a:rPr lang="en-US" u="sng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API</a:t>
            </a: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is.</a:t>
            </a:r>
            <a:endParaRPr lang="en-US" u="sng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endParaRPr lang="en-US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Understand what </a:t>
            </a:r>
            <a:r>
              <a:rPr lang="en-US" u="sng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JSON</a:t>
            </a: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means.</a:t>
            </a: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endParaRPr lang="en-US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Realize that </a:t>
            </a:r>
            <a:r>
              <a:rPr lang="en-US" u="sng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AJAX Methods </a:t>
            </a: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are used for retrieving data in databases. </a:t>
            </a: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endParaRPr lang="en-US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Know how to </a:t>
            </a:r>
            <a:r>
              <a:rPr lang="en-US" u="sng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create a basic AJAX GET Request </a:t>
            </a: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using jQuery. (i.e. include URL and “GET”)</a:t>
            </a:r>
          </a:p>
          <a:p>
            <a:pPr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200" b="1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/>
            </a:r>
            <a:br>
              <a:rPr lang="en-US" sz="180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" sz="18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65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ea typeface="Roboto" panose="02000000000000000000" pitchFamily="2" charset="0"/>
              </a:rPr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916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783753"/>
            <a:ext cx="8583814" cy="120689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6400" b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is an API?</a:t>
            </a:r>
            <a:endParaRPr lang="en" sz="6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50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783753"/>
            <a:ext cx="8583814" cy="120689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6400" b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is an API?</a:t>
            </a:r>
            <a:endParaRPr lang="en" sz="6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64160" y="1990644"/>
            <a:ext cx="8583814" cy="41815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“An Application Programming Interface (API) offers a set of </a:t>
            </a:r>
            <a:r>
              <a:rPr lang="en-US" sz="3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pre-defined</a:t>
            </a:r>
            <a:r>
              <a:rPr lang="en-US" sz="3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routines, code snippets, and tools for building software applications”</a:t>
            </a:r>
          </a:p>
          <a:p>
            <a:pPr marL="22860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3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79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Questions</a:t>
            </a:r>
            <a:endParaRPr lang="en-US" dirty="0"/>
          </a:p>
        </p:txBody>
      </p:sp>
      <p:pic>
        <p:nvPicPr>
          <p:cNvPr id="5" name="Picture 2" descr="https://www.akana.com/images/solutions/APIGatewa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53854"/>
            <a:ext cx="4874160" cy="55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876800" y="1782223"/>
            <a:ext cx="3971174" cy="3352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 software development APIs are often the </a:t>
            </a:r>
            <a:r>
              <a:rPr lang="en-US" sz="3400" b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bridge</a:t>
            </a:r>
            <a:r>
              <a:rPr lang="en-US" sz="34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3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between different components </a:t>
            </a:r>
            <a:br>
              <a:rPr lang="en-US" sz="3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US" sz="3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63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Use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4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Use Cases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1329" y="827435"/>
            <a:ext cx="8583814" cy="593304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b="1" u="sng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Three Common Use-Cases for APIs:</a:t>
            </a:r>
          </a:p>
          <a:p>
            <a:pPr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b="1" u="sng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provide pre-built code for </a:t>
            </a:r>
            <a:r>
              <a:rPr lang="en-US" u="sng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getting and sending</a:t>
            </a: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to a centralized database (e.g. Weather Data, IMDB Movie Data).</a:t>
            </a: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endParaRPr lang="en-US" u="sng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provide pre-build code for creating or utilizing other software components (e.g. Google Maps, Spotify Tools).</a:t>
            </a: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endParaRPr lang="en-US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  <a:buFont typeface="+mj-lt"/>
              <a:buAutoNum type="arabicPeriod"/>
            </a:pP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interface with </a:t>
            </a:r>
            <a:r>
              <a:rPr lang="en-US" u="sng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physical sensors or hardware </a:t>
            </a:r>
            <a:r>
              <a:rPr lang="en-US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devices. (e.g. Nest Thermostat, Phillips Hue)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0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858000" cy="653854"/>
          </a:xfrm>
        </p:spPr>
        <p:txBody>
          <a:bodyPr>
            <a:normAutofit/>
          </a:bodyPr>
          <a:lstStyle/>
          <a:p>
            <a:r>
              <a:rPr lang="en-US" dirty="0"/>
              <a:t>Use Case #1 – Accessing and Sending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0131"/>
          <a:stretch/>
        </p:blipFill>
        <p:spPr>
          <a:xfrm>
            <a:off x="265086" y="672869"/>
            <a:ext cx="3048000" cy="14486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36363" b="29969"/>
          <a:stretch/>
        </p:blipFill>
        <p:spPr>
          <a:xfrm>
            <a:off x="1919507" y="2276211"/>
            <a:ext cx="6238381" cy="11702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r="28082" b="36422"/>
          <a:stretch/>
        </p:blipFill>
        <p:spPr>
          <a:xfrm>
            <a:off x="109511" y="3655632"/>
            <a:ext cx="4648200" cy="2398820"/>
          </a:xfrm>
          <a:prstGeom prst="rect">
            <a:avLst/>
          </a:prstGeom>
        </p:spPr>
      </p:pic>
      <p:pic>
        <p:nvPicPr>
          <p:cNvPr id="8" name="Picture 2" descr="https://www.data.gov/media/2013/11/Datagov_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201" y="920128"/>
            <a:ext cx="3333750" cy="9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://static.tumblr.com/cfpw6nx/6Oklueuir/screen_shot_2011-11-09_at_3.35.08_p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698" y="3764379"/>
            <a:ext cx="4208942" cy="799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http://www.citygridmedia.com/developer/wp-content/uploads/2012/03/Yelp_Logo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5171" y="4680565"/>
            <a:ext cx="2776980" cy="1421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38911" y="911508"/>
            <a:ext cx="2189312" cy="106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78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858000" cy="653854"/>
          </a:xfrm>
        </p:spPr>
        <p:txBody>
          <a:bodyPr>
            <a:normAutofit/>
          </a:bodyPr>
          <a:lstStyle/>
          <a:p>
            <a:r>
              <a:rPr lang="en-US" dirty="0"/>
              <a:t>Use Case #2 – Utilizing Pre-Built Code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888481"/>
            <a:ext cx="5486400" cy="39783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888481"/>
            <a:ext cx="2257425" cy="2295525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304800" y="5165687"/>
            <a:ext cx="8583814" cy="10707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8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Example: </a:t>
            </a:r>
            <a:r>
              <a:rPr lang="en-US" sz="28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AirBNB</a:t>
            </a:r>
            <a:r>
              <a:rPr lang="en-US" sz="28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utilizes the Google Maps API to power its entire mapping service</a:t>
            </a:r>
          </a:p>
          <a:p>
            <a:pPr marL="22860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3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15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9560</TotalTime>
  <Words>430</Words>
  <Application>Microsoft Office PowerPoint</Application>
  <PresentationFormat>On-screen Show (4:3)</PresentationFormat>
  <Paragraphs>66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Calibri Light</vt:lpstr>
      <vt:lpstr>Arial</vt:lpstr>
      <vt:lpstr>Roboto</vt:lpstr>
      <vt:lpstr>Calibri</vt:lpstr>
      <vt:lpstr>UCF - Theme</vt:lpstr>
      <vt:lpstr>Rutgers - Theme</vt:lpstr>
      <vt:lpstr>UTAustin</vt:lpstr>
      <vt:lpstr>Unbranded</vt:lpstr>
      <vt:lpstr>AJAX and APIs</vt:lpstr>
      <vt:lpstr>API Recap</vt:lpstr>
      <vt:lpstr>Recap Questions</vt:lpstr>
      <vt:lpstr>Recap Questions</vt:lpstr>
      <vt:lpstr>Recap Questions</vt:lpstr>
      <vt:lpstr>API Use Cases</vt:lpstr>
      <vt:lpstr>API Use Cases</vt:lpstr>
      <vt:lpstr>Use Case #1 – Accessing and Sending Data</vt:lpstr>
      <vt:lpstr>Use Case #2 – Utilizing Pre-Built Code</vt:lpstr>
      <vt:lpstr>Use Case #3 – Controlling Physical Hardware</vt:lpstr>
      <vt:lpstr>Use Case #3 – Controlling Physical Hardware</vt:lpstr>
      <vt:lpstr>JSON Recap</vt:lpstr>
      <vt:lpstr>Recap Questions</vt:lpstr>
      <vt:lpstr>Recap Questions</vt:lpstr>
      <vt:lpstr>Recap Questions</vt:lpstr>
      <vt:lpstr>Getting Data</vt:lpstr>
      <vt:lpstr>Recap Questions</vt:lpstr>
      <vt:lpstr>Recap Questions</vt:lpstr>
      <vt:lpstr>Recap Questions</vt:lpstr>
      <vt:lpstr>Recap Questions</vt:lpstr>
      <vt:lpstr>Recap Questions</vt:lpstr>
      <vt:lpstr>Welcome to “Full-Stack” Development</vt:lpstr>
      <vt:lpstr>Overview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Ahmed Haque</cp:lastModifiedBy>
  <cp:revision>1361</cp:revision>
  <cp:lastPrinted>2016-01-30T16:23:56Z</cp:lastPrinted>
  <dcterms:created xsi:type="dcterms:W3CDTF">2015-01-20T17:19:00Z</dcterms:created>
  <dcterms:modified xsi:type="dcterms:W3CDTF">2016-05-25T19:23:56Z</dcterms:modified>
</cp:coreProperties>
</file>